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9" r:id="rId3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9" d="100"/>
          <a:sy n="99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7056437" cy="11890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51626F"/>
                </a:solidFill>
                <a:latin typeface="Georgia" pitchFamily="18" charset="0"/>
              </a:rPr>
              <a:t>Sport &amp; Exercise Psychologists</a:t>
            </a:r>
          </a:p>
        </p:txBody>
      </p:sp>
      <p:pic>
        <p:nvPicPr>
          <p:cNvPr id="25603" name="Picture 9" descr="black_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142875"/>
            <a:ext cx="21828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14282" y="1285860"/>
            <a:ext cx="813752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ABC785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Sport psychologists </a:t>
            </a:r>
            <a:r>
              <a:rPr lang="en-GB" altLang="zh-CN" b="0" dirty="0"/>
              <a:t>help athletes prepare for the demands of competition, training and the emotional consequences of an injury.</a:t>
            </a:r>
          </a:p>
          <a:p>
            <a:pPr>
              <a:spcBef>
                <a:spcPct val="50000"/>
              </a:spcBef>
            </a:pPr>
            <a:r>
              <a:rPr lang="en-GB" altLang="zh-CN" b="0" dirty="0"/>
              <a:t>Exercise psychologists promote exercise participation and motivation levels in the general population rather than in athletes and can help with planning exercise regimes.</a:t>
            </a:r>
            <a:endParaRPr lang="en-GB" b="0" dirty="0"/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214282" y="4572008"/>
            <a:ext cx="33845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ABC785"/>
                </a:solidFill>
              </a:rPr>
              <a:t>Where can I obtain relevant experience?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dirty="0"/>
              <a:t>Coaching a sports team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dirty="0"/>
              <a:t>PE Teacher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dirty="0"/>
              <a:t>Fitness Instructor</a:t>
            </a:r>
          </a:p>
          <a:p>
            <a:pPr>
              <a:spcBef>
                <a:spcPct val="50000"/>
              </a:spcBef>
            </a:pPr>
            <a:endParaRPr lang="en-GB" b="0" dirty="0"/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9025" y="2857500"/>
            <a:ext cx="55149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214282" y="3071810"/>
            <a:ext cx="504031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 sz="1800" dirty="0">
                <a:solidFill>
                  <a:srgbClr val="ABC785"/>
                </a:solidFill>
              </a:rPr>
              <a:t>How do I become one?</a:t>
            </a:r>
          </a:p>
          <a:p>
            <a:pPr marL="342900" indent="-342900">
              <a:spcBef>
                <a:spcPct val="50000"/>
              </a:spcBef>
            </a:pPr>
            <a:r>
              <a:rPr lang="en-GB" b="0" dirty="0"/>
              <a:t>At least an upper second class degree</a:t>
            </a:r>
          </a:p>
          <a:p>
            <a:pPr marL="342900" indent="-342900">
              <a:spcBef>
                <a:spcPct val="100000"/>
              </a:spcBef>
            </a:pPr>
            <a:r>
              <a:rPr lang="en-GB" b="0" dirty="0"/>
              <a:t>Masters in sport and exercise psychology</a:t>
            </a:r>
          </a:p>
          <a:p>
            <a:pPr marL="342900" indent="-342900">
              <a:spcBef>
                <a:spcPct val="80000"/>
              </a:spcBef>
            </a:pPr>
            <a:endParaRPr lang="en-GB" b="0" dirty="0"/>
          </a:p>
          <a:p>
            <a:pPr marL="342900" indent="-342900">
              <a:spcBef>
                <a:spcPct val="50000"/>
              </a:spcBef>
            </a:pPr>
            <a:endParaRPr lang="en-GB" b="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log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052513"/>
            <a:ext cx="4427537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/>
          </p:cNvSpPr>
          <p:nvPr/>
        </p:nvSpPr>
        <p:spPr bwMode="auto">
          <a:xfrm>
            <a:off x="142875" y="285750"/>
            <a:ext cx="63468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4000" b="0">
                <a:solidFill>
                  <a:srgbClr val="51626F"/>
                </a:solidFill>
                <a:latin typeface="Georgia" pitchFamily="18" charset="0"/>
              </a:rPr>
              <a:t>Other Career Pathways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42875" y="3071813"/>
            <a:ext cx="43926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What are these ‘transferable skills’?</a:t>
            </a:r>
          </a:p>
          <a:p>
            <a:pPr>
              <a:spcBef>
                <a:spcPct val="50000"/>
              </a:spcBef>
            </a:pPr>
            <a:r>
              <a:rPr lang="en-GB" b="0"/>
              <a:t>Expertise in written and oral communication</a:t>
            </a:r>
            <a:endParaRPr lang="en-GB" sz="1800">
              <a:solidFill>
                <a:srgbClr val="ABC785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0"/>
              <a:t>Time and task management</a:t>
            </a:r>
          </a:p>
          <a:p>
            <a:pPr>
              <a:spcBef>
                <a:spcPct val="50000"/>
              </a:spcBef>
            </a:pPr>
            <a:r>
              <a:rPr lang="en-GB" b="0"/>
              <a:t>Working well independently and as a team</a:t>
            </a:r>
          </a:p>
          <a:p>
            <a:pPr>
              <a:spcBef>
                <a:spcPct val="50000"/>
              </a:spcBef>
            </a:pPr>
            <a:r>
              <a:rPr lang="en-GB" b="0"/>
              <a:t>Ability to handle complex written and numerical information</a:t>
            </a:r>
          </a:p>
          <a:p>
            <a:pPr>
              <a:spcBef>
                <a:spcPct val="50000"/>
              </a:spcBef>
            </a:pPr>
            <a:r>
              <a:rPr lang="en-GB" b="0"/>
              <a:t>Ability to take a critical stance</a:t>
            </a:r>
          </a:p>
          <a:p>
            <a:pPr>
              <a:spcBef>
                <a:spcPct val="50000"/>
              </a:spcBef>
            </a:pPr>
            <a:r>
              <a:rPr lang="en-GB" b="0"/>
              <a:t>Good project-management skills</a:t>
            </a:r>
          </a:p>
          <a:p>
            <a:pPr>
              <a:spcBef>
                <a:spcPct val="50000"/>
              </a:spcBef>
            </a:pPr>
            <a:endParaRPr lang="en-GB" b="0"/>
          </a:p>
          <a:p>
            <a:pPr>
              <a:spcBef>
                <a:spcPct val="50000"/>
              </a:spcBef>
            </a:pPr>
            <a:endParaRPr lang="en-GB" sz="1200"/>
          </a:p>
          <a:p>
            <a:pPr>
              <a:spcBef>
                <a:spcPct val="50000"/>
              </a:spcBef>
            </a:pPr>
            <a:endParaRPr lang="en-GB" sz="120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142875" y="1000125"/>
            <a:ext cx="4321175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Where can a degree in Psychology take me? </a:t>
            </a:r>
          </a:p>
          <a:p>
            <a:pPr>
              <a:spcBef>
                <a:spcPct val="50000"/>
              </a:spcBef>
            </a:pPr>
            <a:r>
              <a:rPr lang="en-GB" b="0"/>
              <a:t>A Psychology degree provides graduates with a variety of transferable skills plus knowledge about how the human mind works and its influence on behaviour. Your study will have enabled you to develop excellent interpersonal skills and a great deal of other qualities. </a:t>
            </a:r>
            <a:endParaRPr lang="en-GB" sz="1800">
              <a:solidFill>
                <a:srgbClr val="0098C3"/>
              </a:solidFill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42875" y="5572125"/>
            <a:ext cx="46085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We have alumni placed with all of these Employers</a:t>
            </a:r>
          </a:p>
          <a:p>
            <a:endParaRPr lang="en-GB" sz="1800">
              <a:solidFill>
                <a:srgbClr val="0098C3"/>
              </a:solidFill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142875" y="6286500"/>
            <a:ext cx="4000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solidFill>
                  <a:srgbClr val="ABC785"/>
                </a:solidFill>
              </a:rPr>
              <a:t>www.soton.ac.uk/psychology/other_careers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7479</TotalTime>
  <Words>194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Sport &amp; Exercise Psychologists</vt:lpstr>
      <vt:lpstr>Slide 2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307</cp:revision>
  <dcterms:created xsi:type="dcterms:W3CDTF">2011-07-19T10:22:12Z</dcterms:created>
  <dcterms:modified xsi:type="dcterms:W3CDTF">2011-08-26T09:40:44Z</dcterms:modified>
</cp:coreProperties>
</file>